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59" r:id="rId5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65A4"/>
    <a:srgbClr val="EC03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4F32DA-747F-4640-AECA-2F74DA1CF8C0}" v="3" dt="2023-08-21T10:59:41.923"/>
    <p1510:client id="{1DCEF02B-8A61-9249-FD59-F93B9C520A1B}" v="159" dt="2023-08-23T09:48:09.190"/>
    <p1510:client id="{B081366F-EF69-E166-BA2C-6751EECAC0FC}" v="16" dt="2023-08-23T16:13:23.2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824B-A8B2-0BB2-3CCC-61864C44C4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A3B4A6-BC87-8B42-F495-17B98E3115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0FA0FA-5CC0-08B6-B074-5676384C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7A9DF0-CEE7-F3DD-7101-55E180D7E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68487A-06FE-184C-F05F-1C0312D11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214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C94A7-55D3-C7BF-4D0A-8F2AD5983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84D7BC-5F9E-B1BE-C702-BFE85D0DBC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788EDF-5F50-7F10-2EC7-9308D26C2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27114-584F-F321-7F6F-E9AD89063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69082-1432-C6A7-C676-E39A4B7F2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5C616B-5F9F-98A6-C8E6-91998AA6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38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8E432-473C-FCFD-CF4C-0D122F308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E05AC1-303C-EAEB-E903-8B4555BE1D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CB8036-0DA0-A3A9-5693-00BAF6796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ED2ED-855B-21FF-DA75-CF3304A71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9C2C9-7D97-99F2-F411-5F0BEEA84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019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0F8ED0C-A5C6-0928-17D4-530CAEE17C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5EF11C-2AE3-58B5-33F1-D8C02A61FA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6AEFF-AE3B-D482-E22B-E823F2EB0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8A2D67-5CDC-3FE2-662E-5C574036A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114F05-7A17-9B40-54BF-082A8A758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302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18345-5163-6506-C41F-5D5342D95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59C1D6-489F-57DD-4996-CCCF7E80C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F9F81-E5E9-2E71-653D-BD221E884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C69D2-6C52-62E6-FA68-F7079A9AF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C7DF99-94EF-1566-519E-8410748A0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970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A939F9-9956-5121-DAF8-5DB8BD73F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2B3A83-CA21-59E4-827C-69D3A9ADDB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934E6-4CA7-4044-C9C8-7913563D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5FEB4-5EC2-817F-4D30-EFDF5F79E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BC15B-1087-A140-DC00-F68465E8E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247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DDA22-D521-00F5-F9B0-9831735F3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F326C-935A-7F8D-DB7A-A708B6EC6D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CC73DC-8CAB-BA67-D82E-75D688C83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735578-6CF5-1AF6-B63A-08109969C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256D9-EB2F-B0F6-F53B-3F19488F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AD51DE-CA82-A61A-F955-5A76A60DC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03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005C30-5480-A490-EE2A-EB06490AA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E39972-996E-62AA-7B3E-F1A53D5D9F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CBF97-8744-F6E7-1FA1-9DF73117C9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33A1CC-ABB4-6445-B1C5-9EDD26614A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0B0469-10B8-BA76-F438-4315C83C6A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980A755-A94E-B5CA-C18B-506B7C078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FCF853-32EE-CF28-2D9E-A28DEA66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96470D-479F-0076-FA76-AEE3C261A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565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7B2FB-AFE7-ECF5-6ABE-51670A879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F535EB-6054-2293-1790-BAB7FE431C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64" r="567"/>
          <a:stretch/>
        </p:blipFill>
        <p:spPr>
          <a:xfrm>
            <a:off x="0" y="2681111"/>
            <a:ext cx="12192000" cy="417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4FF6C-3D0A-1375-9220-A64A3A0AB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A90379-36F3-C3FA-37FA-6A5531F8A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CBC148-618F-9BC8-0C0C-7FD440D9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E6E8E7-3C6E-8661-EEA3-1376370C3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08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3ECC37C-3971-D124-5345-F53199203221}"/>
              </a:ext>
            </a:extLst>
          </p:cNvPr>
          <p:cNvSpPr/>
          <p:nvPr userDrawn="1"/>
        </p:nvSpPr>
        <p:spPr>
          <a:xfrm rot="10800000" flipV="1">
            <a:off x="0" y="6528086"/>
            <a:ext cx="12192000" cy="329914"/>
          </a:xfrm>
          <a:prstGeom prst="rect">
            <a:avLst/>
          </a:prstGeom>
          <a:solidFill>
            <a:srgbClr val="EC0327"/>
          </a:solidFill>
          <a:ln>
            <a:solidFill>
              <a:srgbClr val="EC032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1B618-60B8-E528-445F-F057247E6D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2336730"/>
            <a:ext cx="12192000" cy="4455282"/>
          </a:xfrm>
          <a:prstGeom prst="rect">
            <a:avLst/>
          </a:prstGeom>
          <a:scene3d>
            <a:camera prst="isometricRightUp">
              <a:rot lat="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23093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35CD6-C5BD-E452-3E8E-187CB0479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06E10-6D4B-A43B-A8C2-7FF6FF9FDB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2A907-BA16-1FDE-F788-6D99351955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DF71F5-34F1-39FB-89BC-5655B6AAD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4A5F50-8982-03D8-4715-8CD5678B5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80A7A8-9226-9CAA-C937-AD04164C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30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5AFFF1-B078-B8E9-EE88-A53748D80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7E450E-4027-0800-2AEF-138BD34D3C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92BDA8-CD13-732F-98D9-96559324BD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DA906-D792-4675-855D-5C92C197AD86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1CC6C-CCB3-BCE2-F350-F03685BC60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F1809-A98D-5E4B-0E9E-2F5DB562E5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626114-36F0-4BBD-841D-9F51E282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526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bsengineering.co.uk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x_Picture 1">
            <a:extLst>
              <a:ext uri="{FF2B5EF4-FFF2-40B4-BE49-F238E27FC236}">
                <a16:creationId xmlns:a16="http://schemas.microsoft.com/office/drawing/2014/main" id="{48FFDCF6-AAB6-D8F0-EDB2-9F7EC56D1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418" y="1344008"/>
            <a:ext cx="3985555" cy="3754705"/>
          </a:xfrm>
          <a:prstGeom prst="ellipse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BC079851-88EB-14DF-07E2-BC6E34DCCFDD}"/>
              </a:ext>
            </a:extLst>
          </p:cNvPr>
          <p:cNvSpPr txBox="1">
            <a:spLocks/>
          </p:cNvSpPr>
          <p:nvPr/>
        </p:nvSpPr>
        <p:spPr>
          <a:xfrm>
            <a:off x="4065129" y="168466"/>
            <a:ext cx="8126871" cy="1062487"/>
          </a:xfrm>
          <a:prstGeom prst="rect">
            <a:avLst/>
          </a:prstGeom>
          <a:solidFill>
            <a:srgbClr val="2465A4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dirty="0">
                <a:solidFill>
                  <a:schemeClr val="bg1"/>
                </a:solidFill>
              </a:rPr>
              <a:t>Introducing the world’s most accurate and efficient Automotive COS machine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4" name="Subtitle 9">
            <a:extLst>
              <a:ext uri="{FF2B5EF4-FFF2-40B4-BE49-F238E27FC236}">
                <a16:creationId xmlns:a16="http://schemas.microsoft.com/office/drawing/2014/main" id="{CBCE2EE0-7CC1-01A2-E794-8A47762B93DB}"/>
              </a:ext>
            </a:extLst>
          </p:cNvPr>
          <p:cNvSpPr txBox="1">
            <a:spLocks/>
          </p:cNvSpPr>
          <p:nvPr/>
        </p:nvSpPr>
        <p:spPr>
          <a:xfrm>
            <a:off x="400714" y="2110388"/>
            <a:ext cx="7328829" cy="2921746"/>
          </a:xfrm>
          <a:prstGeom prst="rect">
            <a:avLst/>
          </a:prstGeom>
        </p:spPr>
        <p:txBody>
          <a:bodyPr lIns="91440" tIns="45720" rIns="91440" bIns="45720" anchor="t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i="1" dirty="0"/>
              <a:t>The </a:t>
            </a:r>
            <a:r>
              <a:rPr lang="en-US" sz="4400" b="1" i="1" dirty="0">
                <a:solidFill>
                  <a:schemeClr val="accent5">
                    <a:lumMod val="50000"/>
                  </a:schemeClr>
                </a:solidFill>
              </a:rPr>
              <a:t>COS8S</a:t>
            </a:r>
            <a:endParaRPr lang="en-US" sz="3200" b="1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2400" i="1" dirty="0"/>
              <a:t>0.1mm accuracy at every process station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2400" i="1" dirty="0"/>
              <a:t>Up to 5 automotive batteries per minute</a:t>
            </a:r>
            <a:endParaRPr lang="en-GB" sz="2400" i="1" dirty="0">
              <a:cs typeface="Calibri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2400" i="1" dirty="0"/>
              <a:t>&gt;95% Operating efficiency</a:t>
            </a:r>
            <a:endParaRPr lang="en-GB" sz="2400" i="1" dirty="0">
              <a:cs typeface="Calibri" panose="020F0502020204030204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2400" i="1" dirty="0"/>
              <a:t>Up to 10% top lead savings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2400" i="1" dirty="0"/>
              <a:t>Eliminates daily </a:t>
            </a:r>
            <a:r>
              <a:rPr lang="en-GB" sz="2400" i="1" dirty="0" err="1"/>
              <a:t>drossing</a:t>
            </a:r>
            <a:r>
              <a:rPr lang="en-GB" sz="2400" i="1" dirty="0"/>
              <a:t> of lead pots, pumps and moulds</a:t>
            </a:r>
          </a:p>
          <a:p>
            <a:pPr>
              <a:buClr>
                <a:srgbClr val="0070C0"/>
              </a:buClr>
            </a:pPr>
            <a:endParaRPr lang="en-GB" sz="2000" i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548AA3-4800-5DD6-B393-A36F18766617}"/>
              </a:ext>
            </a:extLst>
          </p:cNvPr>
          <p:cNvSpPr txBox="1"/>
          <p:nvPr/>
        </p:nvSpPr>
        <p:spPr>
          <a:xfrm>
            <a:off x="142823" y="5157207"/>
            <a:ext cx="81250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More batteries, less lead and reduced downtime</a:t>
            </a:r>
            <a:r>
              <a:rPr lang="en-US" sz="2000" dirty="0"/>
              <a:t>; 3 compelling reasons why the COS8S should be your only choice for automotive battery assembly!</a:t>
            </a:r>
            <a:endParaRPr lang="en-GB" sz="2000" dirty="0"/>
          </a:p>
        </p:txBody>
      </p:sp>
      <p:pic>
        <p:nvPicPr>
          <p:cNvPr id="7" name="Picture 6" descr="A logo of a company&#10;&#10;Description automatically generated">
            <a:extLst>
              <a:ext uri="{FF2B5EF4-FFF2-40B4-BE49-F238E27FC236}">
                <a16:creationId xmlns:a16="http://schemas.microsoft.com/office/drawing/2014/main" id="{F49F73A1-E5C8-A43A-6101-5C21E2F15D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4" b="8215"/>
          <a:stretch/>
        </p:blipFill>
        <p:spPr>
          <a:xfrm>
            <a:off x="0" y="26205"/>
            <a:ext cx="4065129" cy="19419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281B3CD-4E98-CE31-81B5-8EABE4EBA716}"/>
              </a:ext>
            </a:extLst>
          </p:cNvPr>
          <p:cNvSpPr txBox="1"/>
          <p:nvPr/>
        </p:nvSpPr>
        <p:spPr>
          <a:xfrm>
            <a:off x="8408709" y="3036695"/>
            <a:ext cx="218702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COS8S Machine Image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1938B2-52AB-428B-59F9-0F63C620CB1A}"/>
              </a:ext>
            </a:extLst>
          </p:cNvPr>
          <p:cNvSpPr txBox="1"/>
          <p:nvPr/>
        </p:nvSpPr>
        <p:spPr>
          <a:xfrm>
            <a:off x="0" y="6291922"/>
            <a:ext cx="129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Front Cover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E13C8-F556-FAED-62A8-2878D3CD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14894"/>
            <a:ext cx="12192000" cy="728384"/>
          </a:xfrm>
          <a:solidFill>
            <a:srgbClr val="2465A4"/>
          </a:solidFill>
        </p:spPr>
        <p:txBody>
          <a:bodyPr>
            <a:normAutofit/>
          </a:bodyPr>
          <a:lstStyle/>
          <a:p>
            <a:pPr algn="r"/>
            <a:r>
              <a:rPr lang="en-US" sz="3200" dirty="0">
                <a:solidFill>
                  <a:schemeClr val="bg1"/>
                </a:solidFill>
              </a:rPr>
              <a:t>More reasons why the COS8S is by far the most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3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5E3DBD0C-9573-E282-F5C1-803A661116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4" t="-3" r="507" b="-3"/>
          <a:stretch/>
        </p:blipFill>
        <p:spPr bwMode="auto">
          <a:xfrm rot="5400000">
            <a:off x="8950384" y="1408319"/>
            <a:ext cx="2931459" cy="301571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30B19A-D350-FFE8-612A-5EADCA94CD34}"/>
              </a:ext>
            </a:extLst>
          </p:cNvPr>
          <p:cNvSpPr txBox="1"/>
          <p:nvPr/>
        </p:nvSpPr>
        <p:spPr>
          <a:xfrm>
            <a:off x="9239468" y="2712656"/>
            <a:ext cx="24174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Aligned Straps in a case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EF8757-B969-B94C-6A2E-E7606592D0A4}"/>
              </a:ext>
            </a:extLst>
          </p:cNvPr>
          <p:cNvSpPr txBox="1"/>
          <p:nvPr/>
        </p:nvSpPr>
        <p:spPr>
          <a:xfrm>
            <a:off x="75416" y="6308209"/>
            <a:ext cx="848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Page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57545C-A79C-51CE-05C4-886BFEA28C0A}"/>
              </a:ext>
            </a:extLst>
          </p:cNvPr>
          <p:cNvSpPr txBox="1"/>
          <p:nvPr/>
        </p:nvSpPr>
        <p:spPr>
          <a:xfrm>
            <a:off x="1697386" y="6335329"/>
            <a:ext cx="87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 world leader in automated machinery for the lead acid battery industry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342A76D2-3CC4-75D0-C083-12CE93DC9929}"/>
              </a:ext>
            </a:extLst>
          </p:cNvPr>
          <p:cNvSpPr txBox="1">
            <a:spLocks/>
          </p:cNvSpPr>
          <p:nvPr/>
        </p:nvSpPr>
        <p:spPr>
          <a:xfrm>
            <a:off x="658046" y="1450447"/>
            <a:ext cx="8314329" cy="4252770"/>
          </a:xfrm>
          <a:prstGeom prst="rect">
            <a:avLst/>
          </a:prstGeom>
        </p:spPr>
        <p:txBody>
          <a:bodyPr lIns="91440" tIns="45720" rIns="91440" bIns="4572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Potential Lead Savings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800" i="1" dirty="0"/>
              <a:t>With lug position accuracy of 0.1mm your strap thickness can be significantly reduced without compromising your quality/OEE, producing typical lead &amp; weight savings of up to 10%! </a:t>
            </a:r>
            <a:endParaRPr lang="en-GB" sz="1800" i="1" dirty="0">
              <a:cs typeface="Calibri"/>
            </a:endParaRPr>
          </a:p>
          <a:p>
            <a:pPr marL="0" indent="0">
              <a:buClr>
                <a:srgbClr val="0070C0"/>
              </a:buClr>
              <a:buNone/>
            </a:pPr>
            <a:r>
              <a:rPr lang="en-GB" dirty="0"/>
              <a:t>More Batteries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800" i="1" dirty="0"/>
              <a:t>Servo driven table combined with our market leading mould technology offers you unrivalled cycle times and operating efficiency capabilities to transform your production outputs!</a:t>
            </a:r>
          </a:p>
          <a:p>
            <a:pPr marL="0" indent="0">
              <a:buClr>
                <a:srgbClr val="0070C0"/>
              </a:buClr>
              <a:buNone/>
            </a:pPr>
            <a:r>
              <a:rPr lang="en-GB" sz="2600" dirty="0"/>
              <a:t>Reduced Downtime</a:t>
            </a: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800" i="1" dirty="0"/>
              <a:t>Servo engineered precision offers smoother operation resulting in less maintenance and downtime. Improved changeover times and the elimination of daily </a:t>
            </a:r>
            <a:r>
              <a:rPr lang="en-GB" sz="1800" i="1" err="1"/>
              <a:t>drossing</a:t>
            </a:r>
            <a:r>
              <a:rPr lang="en-GB" sz="1800" i="1" dirty="0"/>
              <a:t> will push your COS operating efficiency over 95% </a:t>
            </a:r>
            <a:endParaRPr lang="en-GB" sz="1800" i="1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481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C51ADF92-E9E8-AAAE-6F6B-F725B1C027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4" t="-3" r="507" b="-3"/>
          <a:stretch/>
        </p:blipFill>
        <p:spPr bwMode="auto">
          <a:xfrm rot="5400000">
            <a:off x="277207" y="3534686"/>
            <a:ext cx="2422452" cy="249207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57167BE-B289-FB8A-6597-BEFE8E8EDE21}"/>
              </a:ext>
            </a:extLst>
          </p:cNvPr>
          <p:cNvSpPr txBox="1"/>
          <p:nvPr/>
        </p:nvSpPr>
        <p:spPr>
          <a:xfrm>
            <a:off x="660835" y="4688072"/>
            <a:ext cx="183822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MOULD IMAGE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66E165-D74C-213C-D77D-0AB99FF9A14D}"/>
              </a:ext>
            </a:extLst>
          </p:cNvPr>
          <p:cNvSpPr txBox="1"/>
          <p:nvPr/>
        </p:nvSpPr>
        <p:spPr>
          <a:xfrm>
            <a:off x="-113122" y="6325902"/>
            <a:ext cx="1112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Page 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939695-5910-5B70-77E9-BF56987BC812}"/>
              </a:ext>
            </a:extLst>
          </p:cNvPr>
          <p:cNvSpPr txBox="1"/>
          <p:nvPr/>
        </p:nvSpPr>
        <p:spPr>
          <a:xfrm>
            <a:off x="1697386" y="6335329"/>
            <a:ext cx="87763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i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the world leader in automated machinery for the lead acid battery industry</a:t>
            </a:r>
            <a:endParaRPr lang="en-GB" sz="1400" i="1" dirty="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D283063-8F8D-D297-6FD9-CE21FC623F77}"/>
              </a:ext>
            </a:extLst>
          </p:cNvPr>
          <p:cNvSpPr txBox="1">
            <a:spLocks/>
          </p:cNvSpPr>
          <p:nvPr/>
        </p:nvSpPr>
        <p:spPr>
          <a:xfrm>
            <a:off x="1" y="214894"/>
            <a:ext cx="12192000" cy="728384"/>
          </a:xfrm>
          <a:prstGeom prst="rect">
            <a:avLst/>
          </a:prstGeom>
          <a:solidFill>
            <a:srgbClr val="2465A4"/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bg1"/>
                </a:solidFill>
              </a:rPr>
              <a:t>advanced COS machine in the market today…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8" name="Subtitle 9">
            <a:extLst>
              <a:ext uri="{FF2B5EF4-FFF2-40B4-BE49-F238E27FC236}">
                <a16:creationId xmlns:a16="http://schemas.microsoft.com/office/drawing/2014/main" id="{8BFB715A-20BF-6A3E-E5DA-468742F62E47}"/>
              </a:ext>
            </a:extLst>
          </p:cNvPr>
          <p:cNvSpPr txBox="1">
            <a:spLocks/>
          </p:cNvSpPr>
          <p:nvPr/>
        </p:nvSpPr>
        <p:spPr>
          <a:xfrm>
            <a:off x="330492" y="1006547"/>
            <a:ext cx="11780826" cy="2422453"/>
          </a:xfrm>
          <a:prstGeom prst="rect">
            <a:avLst/>
          </a:prstGeom>
        </p:spPr>
        <p:txBody>
          <a:bodyPr lIns="91440" tIns="45720" rIns="91440" bIns="45720" anchor="t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Servo Table</a:t>
            </a:r>
            <a:r>
              <a:rPr lang="en-GB" sz="2000" i="1" dirty="0"/>
              <a:t>	</a:t>
            </a:r>
            <a:r>
              <a:rPr lang="en-GB" sz="1400" i="1" dirty="0"/>
              <a:t>cycle time reduced to cooling time + 3 seconds;  enhanced safety interlocks; localised extraction</a:t>
            </a:r>
            <a:endParaRPr lang="en-GB" sz="20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Jig Boxes</a:t>
            </a:r>
            <a:r>
              <a:rPr lang="en-GB" sz="2000" i="1" dirty="0"/>
              <a:t>	</a:t>
            </a:r>
            <a:r>
              <a:rPr lang="en-GB" sz="1400" i="1" dirty="0"/>
              <a:t>now cover complete L range of batteries;  2 minute changeovers; home position for accurate calibration, HMI recipe setup</a:t>
            </a:r>
            <a:endParaRPr lang="en-GB" sz="20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Lug Alignment	</a:t>
            </a:r>
            <a:r>
              <a:rPr lang="en-GB" sz="1400" i="1" dirty="0"/>
              <a:t>accuracy now 0.1mm from 0.5mm; fixed position to avoid adjustment errors; servo positioning; changeover in under 4 minutes</a:t>
            </a:r>
            <a:endParaRPr lang="en-GB" sz="12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Auto Unload</a:t>
            </a:r>
            <a:r>
              <a:rPr lang="en-GB" sz="2000" i="1" dirty="0"/>
              <a:t>	</a:t>
            </a:r>
            <a:r>
              <a:rPr lang="en-GB" sz="1400" i="1" dirty="0"/>
              <a:t>servo controlled gripper positioning – no changeovers required; air cooled PE stuffing; 2 tons force AGM stuffing with position and torque monitoring</a:t>
            </a:r>
            <a:endParaRPr lang="en-GB" sz="12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Tin Bath</a:t>
            </a:r>
            <a:r>
              <a:rPr lang="en-GB" sz="2000" i="1" dirty="0"/>
              <a:t>	</a:t>
            </a:r>
            <a:r>
              <a:rPr lang="en-GB" sz="1400" i="1" dirty="0"/>
              <a:t>dip height accuracy of 0.1mm; rotary pumped; reduced splashing; ease of maintenance improved</a:t>
            </a:r>
            <a:endParaRPr lang="en-GB" sz="12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r>
              <a:rPr lang="en-GB" sz="1600" i="1" dirty="0"/>
              <a:t>Flux Station</a:t>
            </a:r>
            <a:r>
              <a:rPr lang="en-GB" sz="1200" i="1" dirty="0"/>
              <a:t>	</a:t>
            </a:r>
            <a:r>
              <a:rPr lang="en-GB" sz="1400" i="1" dirty="0"/>
              <a:t>r</a:t>
            </a:r>
            <a:r>
              <a:rPr lang="en-US" sz="1400" i="1" dirty="0" err="1"/>
              <a:t>ecirculating</a:t>
            </a:r>
            <a:r>
              <a:rPr lang="en-US" sz="1400" i="1" dirty="0"/>
              <a:t> flux maintains level; refilling outside the machine whilst running; reduced spillages </a:t>
            </a:r>
            <a:endParaRPr lang="en-GB" sz="12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endParaRPr lang="en-GB" sz="20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endParaRPr lang="en-GB" sz="2000" i="1" dirty="0"/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v"/>
            </a:pPr>
            <a:endParaRPr lang="en-GB" sz="20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C7E9F3-AECB-BCBF-69E4-51D4165F9455}"/>
              </a:ext>
            </a:extLst>
          </p:cNvPr>
          <p:cNvSpPr txBox="1"/>
          <p:nvPr/>
        </p:nvSpPr>
        <p:spPr>
          <a:xfrm>
            <a:off x="2917504" y="3558725"/>
            <a:ext cx="8118048" cy="253915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i="1" dirty="0"/>
              <a:t>TBS market leading, patent protected Mould Technology</a:t>
            </a:r>
          </a:p>
          <a:p>
            <a:endParaRPr lang="en-GB" sz="500" i="1" dirty="0"/>
          </a:p>
          <a:p>
            <a:endParaRPr lang="en-GB" sz="400" i="1" dirty="0"/>
          </a:p>
          <a:p>
            <a:pPr marL="717550" lvl="1" indent="-448945">
              <a:buClr>
                <a:srgbClr val="2465A4"/>
              </a:buClr>
              <a:buFont typeface="Wingdings" panose="05000000000000000000" pitchFamily="2" charset="2"/>
              <a:buChar char="v"/>
            </a:pPr>
            <a:r>
              <a:rPr lang="en-GB" sz="2000" i="1" dirty="0"/>
              <a:t>incredible pour accuracy</a:t>
            </a:r>
            <a:endParaRPr lang="en-GB" sz="2000" i="1" dirty="0">
              <a:cs typeface="Calibri" panose="020F0502020204030204"/>
            </a:endParaRPr>
          </a:p>
          <a:p>
            <a:pPr marL="717550" lvl="1" indent="-448945">
              <a:buClr>
                <a:srgbClr val="2465A4"/>
              </a:buClr>
              <a:buFont typeface="Wingdings" panose="05000000000000000000" pitchFamily="2" charset="2"/>
              <a:buChar char="v"/>
            </a:pPr>
            <a:r>
              <a:rPr lang="en-GB" sz="2000" i="1" dirty="0"/>
              <a:t>r</a:t>
            </a:r>
            <a:r>
              <a:rPr lang="en-GB" i="1" dirty="0"/>
              <a:t>educed cooling time (PE &amp; AGM 8 seconds)</a:t>
            </a:r>
            <a:endParaRPr lang="en-GB" i="1" dirty="0">
              <a:cs typeface="Calibri"/>
            </a:endParaRPr>
          </a:p>
          <a:p>
            <a:pPr marL="717550" lvl="1" indent="-448945">
              <a:buClr>
                <a:srgbClr val="2465A4"/>
              </a:buClr>
              <a:buFont typeface="Wingdings" panose="05000000000000000000" pitchFamily="2" charset="2"/>
              <a:buChar char="v"/>
            </a:pPr>
            <a:r>
              <a:rPr lang="en-GB" i="1" dirty="0"/>
              <a:t>water cooled post inserts</a:t>
            </a:r>
            <a:endParaRPr lang="en-GB" i="1" dirty="0">
              <a:cs typeface="Calibri" panose="020F0502020204030204"/>
            </a:endParaRPr>
          </a:p>
          <a:p>
            <a:pPr marL="717550" lvl="1" indent="-448945">
              <a:buClr>
                <a:srgbClr val="2465A4"/>
              </a:buClr>
              <a:buFont typeface="Wingdings" panose="05000000000000000000" pitchFamily="2" charset="2"/>
              <a:buChar char="v"/>
            </a:pPr>
            <a:r>
              <a:rPr lang="en-GB" i="1" dirty="0"/>
              <a:t>bond between lug and strap in 1.5 seconds</a:t>
            </a:r>
            <a:endParaRPr lang="en-GB" i="1" dirty="0">
              <a:cs typeface="Calibri" panose="020F0502020204030204"/>
            </a:endParaRPr>
          </a:p>
          <a:p>
            <a:pPr marL="717550" lvl="1" indent="-448945">
              <a:buClr>
                <a:srgbClr val="2465A4"/>
              </a:buClr>
              <a:buFont typeface="Wingdings" panose="05000000000000000000" pitchFamily="2" charset="2"/>
              <a:buChar char="v"/>
            </a:pPr>
            <a:r>
              <a:rPr lang="en-GB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AGM low headroom flags patented overfill protection to avoid shorts and extend battery life</a:t>
            </a:r>
            <a:endParaRPr lang="en-GB" i="1" dirty="0">
              <a:cs typeface="Calibri" panose="020F0502020204030204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2627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1AB1E-3E01-8EE5-BA20-7606CCF1C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893"/>
            <a:ext cx="12191999" cy="756664"/>
          </a:xfrm>
          <a:solidFill>
            <a:srgbClr val="2465A4"/>
          </a:solidFill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</a:rPr>
              <a:t>Introducing the world’s first Dross Reduction system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7A646CFA-B22F-E5E0-C98E-83B1D19A9C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74" t="-3" r="507" b="-3"/>
          <a:stretch/>
        </p:blipFill>
        <p:spPr bwMode="auto">
          <a:xfrm rot="5400000">
            <a:off x="8950458" y="2164996"/>
            <a:ext cx="2931459" cy="3015716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ABAC51EE-AFC2-DC9E-E509-8F3989C75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938" y="1969294"/>
            <a:ext cx="8271309" cy="263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Dross reduction of up to 90%</a:t>
            </a:r>
            <a:endParaRPr kumimoji="0" lang="en-GB" altLang="en-US" sz="900" b="1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Leadpot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drossing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reduced to once every 2 weeks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Saves over 1 hour/day in 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mould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pump cleaning – increased uptime means more batteries!</a:t>
            </a:r>
          </a:p>
          <a:p>
            <a:pPr marL="285750" indent="-285750">
              <a:lnSpc>
                <a:spcPct val="150000"/>
              </a:lnSpc>
              <a:buClr>
                <a:srgbClr val="2F5597"/>
              </a:buClr>
              <a:buFont typeface="Wingdings" panose="05000000000000000000" pitchFamily="2" charset="2"/>
              <a:buChar char="v"/>
            </a:pPr>
            <a:r>
              <a:rPr lang="en-US" altLang="en-US" sz="1600" dirty="0">
                <a:latin typeface="Calibri"/>
                <a:ea typeface="Calibri" panose="020F0502020204030204" pitchFamily="34" charset="0"/>
                <a:cs typeface="Times New Roman"/>
              </a:rPr>
              <a:t>Eliminates </a:t>
            </a:r>
            <a:r>
              <a:rPr lang="en-US" altLang="en-US" sz="1600" err="1">
                <a:latin typeface="Calibri"/>
                <a:ea typeface="Calibri" panose="020F0502020204030204" pitchFamily="34" charset="0"/>
                <a:cs typeface="Times New Roman"/>
              </a:rPr>
              <a:t>mould</a:t>
            </a:r>
            <a:r>
              <a:rPr lang="en-US" altLang="en-US" sz="1600" dirty="0">
                <a:latin typeface="Calibri"/>
                <a:ea typeface="Calibri" panose="020F0502020204030204" pitchFamily="34" charset="0"/>
                <a:cs typeface="Times New Roman"/>
              </a:rPr>
              <a:t> weir cleaning during a shift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Wingdings" panose="05000000000000000000" pitchFamily="2" charset="2"/>
              <a:buChar char="v"/>
              <a:tabLst/>
            </a:pPr>
            <a:r>
              <a:rPr lang="en-US" altLang="en-US" sz="1600" dirty="0">
                <a:latin typeface="Calibri"/>
                <a:ea typeface="Calibri" panose="020F0502020204030204" pitchFamily="34" charset="0"/>
                <a:cs typeface="Times New Roman"/>
              </a:rPr>
              <a:t>Reduces Operator exposure to dangerous lead oxides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buFont typeface="Wingdings" panose="05000000000000000000" pitchFamily="2" charset="2"/>
              <a:buChar char="v"/>
              <a:tabLst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Particularly beneficial for lead alloys with High Tin content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285750" indent="-28575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v"/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 panose="020F0502020204030204" pitchFamily="34" charset="0"/>
                <a:cs typeface="Times New Roman"/>
              </a:rPr>
              <a:t>System standard on all </a:t>
            </a:r>
            <a:r>
              <a:rPr lang="en-US" altLang="en-US" sz="1600" dirty="0">
                <a:latin typeface="Calibri"/>
                <a:ea typeface="Calibri" panose="020F0502020204030204" pitchFamily="34" charset="0"/>
                <a:cs typeface="Times New Roman"/>
              </a:rPr>
              <a:t>new TBS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 panose="020F0502020204030204" pitchFamily="34" charset="0"/>
                <a:cs typeface="Times New Roman"/>
              </a:rPr>
              <a:t> COS machines</a:t>
            </a:r>
            <a:endParaRPr kumimoji="0" lang="en-GB" altLang="en-US" sz="900" b="0" i="0" u="none" strike="noStrike" cap="none" normalizeH="0" baseline="0" dirty="0">
              <a:ln>
                <a:noFill/>
              </a:ln>
              <a:effectLst/>
              <a:latin typeface="Calibri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62523B-E811-6CB8-999C-6EC377C2EA1F}"/>
              </a:ext>
            </a:extLst>
          </p:cNvPr>
          <p:cNvSpPr txBox="1"/>
          <p:nvPr/>
        </p:nvSpPr>
        <p:spPr>
          <a:xfrm>
            <a:off x="504335" y="972228"/>
            <a:ext cx="11067068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dirty="0"/>
              <a:t>Our new TBS Dross Reduction system is an enclosed lead pot that delivers a blanket of Nitrogen to virtually eliminate the oxidation process and </a:t>
            </a:r>
            <a:r>
              <a:rPr lang="en-US" dirty="0" err="1"/>
              <a:t>minimise</a:t>
            </a:r>
            <a:r>
              <a:rPr lang="en-US" dirty="0"/>
              <a:t> the build up of dross.  Not only does this reduce time consuming </a:t>
            </a:r>
            <a:r>
              <a:rPr lang="en-US" dirty="0" err="1"/>
              <a:t>drossing</a:t>
            </a:r>
            <a:r>
              <a:rPr lang="en-US" dirty="0"/>
              <a:t> of the pot, but it also keeps your pump and </a:t>
            </a:r>
            <a:r>
              <a:rPr lang="en-US" dirty="0" err="1"/>
              <a:t>mould</a:t>
            </a:r>
            <a:r>
              <a:rPr lang="en-US" dirty="0"/>
              <a:t> clean as well, resulting in less maintenance and a more consistent cast on process…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B6D2C-A83F-CFB9-027C-E0BA65EAB5EF}"/>
              </a:ext>
            </a:extLst>
          </p:cNvPr>
          <p:cNvSpPr txBox="1"/>
          <p:nvPr/>
        </p:nvSpPr>
        <p:spPr>
          <a:xfrm>
            <a:off x="1074657" y="4690385"/>
            <a:ext cx="8455842" cy="3820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Tx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 panose="020F0502020204030204" pitchFamily="34" charset="0"/>
                <a:cs typeface="Times New Roman"/>
              </a:rPr>
              <a:t>System requires an inhouse Nitrogen supply, with Nitrogen consumed at 20 </a:t>
            </a:r>
            <a:r>
              <a:rPr lang="en-US" altLang="en-US" sz="1400" dirty="0">
                <a:latin typeface="Calibri"/>
                <a:ea typeface="Calibri" panose="020F0502020204030204" pitchFamily="34" charset="0"/>
                <a:cs typeface="Times New Roman"/>
              </a:rPr>
              <a:t>liters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effectLst/>
                <a:latin typeface="Calibri"/>
                <a:ea typeface="Calibri" panose="020F0502020204030204" pitchFamily="34" charset="0"/>
                <a:cs typeface="Times New Roman"/>
              </a:rPr>
              <a:t> per minute at 60psi</a:t>
            </a:r>
            <a:endParaRPr lang="en-GB" dirty="0">
              <a:latin typeface="Calibri"/>
              <a:cs typeface="Times New Roman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585032-D304-3D7B-3F6E-EC6E96AC1450}"/>
              </a:ext>
            </a:extLst>
          </p:cNvPr>
          <p:cNvSpPr txBox="1"/>
          <p:nvPr/>
        </p:nvSpPr>
        <p:spPr>
          <a:xfrm>
            <a:off x="386500" y="6289357"/>
            <a:ext cx="11302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Visit:  https://tbseng.co.uk</a:t>
            </a:r>
            <a:r>
              <a:rPr lang="en-US" dirty="0">
                <a:solidFill>
                  <a:schemeClr val="bg1"/>
                </a:solidFill>
              </a:rPr>
              <a:t>     Tel: +44 01242 229610    TBS Engineering, Gloucester, UK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E80D3-EA71-83CC-98EF-FBBFFE15FB1C}"/>
              </a:ext>
            </a:extLst>
          </p:cNvPr>
          <p:cNvSpPr txBox="1"/>
          <p:nvPr/>
        </p:nvSpPr>
        <p:spPr>
          <a:xfrm>
            <a:off x="2743356" y="5392132"/>
            <a:ext cx="9096709" cy="369332"/>
          </a:xfrm>
          <a:prstGeom prst="rect">
            <a:avLst/>
          </a:prstGeom>
          <a:solidFill>
            <a:srgbClr val="EC0327"/>
          </a:solidFill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</p:txBody>
      </p:sp>
      <p:pic>
        <p:nvPicPr>
          <p:cNvPr id="10" name="Picture 9" descr="A logo of a company&#10;&#10;Description automatically generated">
            <a:extLst>
              <a:ext uri="{FF2B5EF4-FFF2-40B4-BE49-F238E27FC236}">
                <a16:creationId xmlns:a16="http://schemas.microsoft.com/office/drawing/2014/main" id="{75C86347-1DCC-62DF-23B3-0DFA4C0655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4" b="8215"/>
          <a:stretch/>
        </p:blipFill>
        <p:spPr>
          <a:xfrm>
            <a:off x="1159392" y="5282816"/>
            <a:ext cx="1583965" cy="75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14D63E0-4F12-DFE8-198F-0999C25B9237}"/>
              </a:ext>
            </a:extLst>
          </p:cNvPr>
          <p:cNvSpPr txBox="1"/>
          <p:nvPr/>
        </p:nvSpPr>
        <p:spPr>
          <a:xfrm>
            <a:off x="2743355" y="5407313"/>
            <a:ext cx="9096709" cy="407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120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rPr>
              <a:t>For more information and advice please contact </a:t>
            </a:r>
            <a:r>
              <a:rPr lang="en-US" sz="2000" b="1" kern="1200" dirty="0">
                <a:solidFill>
                  <a:schemeClr val="bg1">
                    <a:lumMod val="95000"/>
                  </a:schemeClr>
                </a:solidFill>
                <a:effectLst/>
                <a:latin typeface="+mj-lt"/>
                <a:ea typeface="+mj-ea"/>
                <a:cs typeface="+mj-cs"/>
              </a:rPr>
              <a:t>cos8s@tbseng.co.uk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901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</TotalTime>
  <Words>592</Words>
  <Application>Microsoft Office PowerPoint</Application>
  <PresentationFormat>Widescreen</PresentationFormat>
  <Paragraphs>51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</vt:lpstr>
      <vt:lpstr>Calibri</vt:lpstr>
      <vt:lpstr>Calibri Light</vt:lpstr>
      <vt:lpstr>Wingdings</vt:lpstr>
      <vt:lpstr>Office Theme</vt:lpstr>
      <vt:lpstr>PowerPoint Presentation</vt:lpstr>
      <vt:lpstr>More reasons why the COS8S is by far the most</vt:lpstr>
      <vt:lpstr>PowerPoint Presentation</vt:lpstr>
      <vt:lpstr>Introducing the world’s first Dross Reduction system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Taylor</dc:creator>
  <cp:lastModifiedBy>Richard Taylor</cp:lastModifiedBy>
  <cp:revision>68</cp:revision>
  <cp:lastPrinted>2023-08-17T16:54:35Z</cp:lastPrinted>
  <dcterms:created xsi:type="dcterms:W3CDTF">2023-08-17T10:27:58Z</dcterms:created>
  <dcterms:modified xsi:type="dcterms:W3CDTF">2023-08-23T16:14:12Z</dcterms:modified>
</cp:coreProperties>
</file>